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59" r:id="rId3"/>
    <p:sldId id="309" r:id="rId4"/>
    <p:sldId id="295" r:id="rId5"/>
    <p:sldId id="296" r:id="rId6"/>
    <p:sldId id="257" r:id="rId7"/>
    <p:sldId id="258" r:id="rId8"/>
    <p:sldId id="270" r:id="rId9"/>
    <p:sldId id="297" r:id="rId10"/>
    <p:sldId id="283" r:id="rId11"/>
    <p:sldId id="298" r:id="rId12"/>
    <p:sldId id="284" r:id="rId13"/>
    <p:sldId id="299" r:id="rId14"/>
    <p:sldId id="285" r:id="rId15"/>
    <p:sldId id="300" r:id="rId16"/>
    <p:sldId id="286" r:id="rId17"/>
    <p:sldId id="301" r:id="rId18"/>
    <p:sldId id="287" r:id="rId19"/>
    <p:sldId id="302" r:id="rId20"/>
    <p:sldId id="288" r:id="rId21"/>
    <p:sldId id="303" r:id="rId22"/>
    <p:sldId id="289" r:id="rId23"/>
    <p:sldId id="304" r:id="rId24"/>
    <p:sldId id="290" r:id="rId25"/>
    <p:sldId id="305" r:id="rId26"/>
    <p:sldId id="292" r:id="rId27"/>
    <p:sldId id="306" r:id="rId28"/>
    <p:sldId id="293" r:id="rId29"/>
    <p:sldId id="307" r:id="rId30"/>
    <p:sldId id="294" r:id="rId31"/>
    <p:sldId id="308" r:id="rId3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F410-8178-7456-7038-2E5BCC2A97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98E24B-3FD7-99B8-3E54-A72A88B3A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52D3B-68ED-C5E8-0E18-8EBCC3752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A47C7-36E6-DA25-0ECA-CBB5A5D23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58F261-6D1A-5E46-4101-DA32BA49E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1431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5B7E4-548A-85B9-39D0-88D25E18D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57FF58-E09F-0395-0E4B-6889EAD35C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95B33-6538-38AC-83FE-D543EF3C9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B8C89-034F-D981-FE36-F1194803F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6A22E-B8AE-902B-8E22-940846F12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7604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E14DC1-9917-B02A-6B15-879DA3252D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1577D6-B9A6-34E6-74F8-D9A5873456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E1ECF3-F3FB-4F9D-9A79-CE2CE27D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837DE-4DC8-977B-85BD-FABBE35E23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9EC15-6615-B60F-8DB1-A6063403B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3016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62A21-4976-A430-BEA4-0D502D81C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C9A5F-7D1E-2940-EAC8-C3CF8EF923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F5314C-F2FE-1D1F-586D-7282EF07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880B0-3C0D-FA21-CEC4-4A439B8A7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FC7004-5FB1-2499-5CE1-F5F750A72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42712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EDC57-C4A0-9DA4-2A4E-14186007C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246480-C917-E4F2-CAA1-381A047DC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175B9F-F000-06E5-4F06-EF1F05863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0C34D2-FA36-B77F-5976-B8EA59846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75B64-0D64-20D4-0026-B9BEC1C44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8652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EFE28-B718-F79B-6D3A-9AFD75A019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9A113-5DEE-37D8-2E90-BE3B9A8FAE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76BFC5-3874-6CA7-34FE-ECDDBB813F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3A87CA-2F9D-26F4-0570-7437A2559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5571E-D691-E155-0CB5-AA83CF3C9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82C077-0693-6167-5B13-EBCCEF87E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9208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6F53B-63D6-C590-1051-87A79C619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FF2CA-F99C-100F-3C70-E4AC967EAE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55C7D7-67D5-0BE8-465A-4455A7210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7F428C-997A-CA8B-16DC-E39FB82453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BE8AE57-2777-188A-5309-12E0AA5D08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4AF7B3-DE3B-C9EF-573D-B5C2072FB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87DB77-0ECD-B198-7662-50E553B7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117A4AC-1E19-AD82-AE4D-983ED8033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4328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D6B63-1D78-55D4-4CF9-95C2CA3C8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664C6D-BD95-418F-2691-34AA85EAB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23DF2A-7785-E1BE-925A-7103E4CB7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5F39C1-2651-C962-E5DF-E4CAF5BD77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7888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4F0B5C-99C4-7393-C396-2D28C409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A326B0-BE61-2A09-B084-4F593384D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C096E9-DD4D-F0CF-A7F3-B70856937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792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1BED1-5A00-1E6D-640D-B1BF59F5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D6E64-EB82-7940-465B-786DCC0538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418E3-632E-1AD9-266F-DD4188104A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83C40C-88B7-2A33-EFB4-895025C23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2BB471-321B-F853-8A0D-DF94D418B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179951-1693-EFF0-012A-342FAE2BA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07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C9C2-6E69-CB01-1E28-E25904B79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0778CCB-69B3-0DA7-AE3A-652D14412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B496A9-B46F-47CE-AB05-8989CF56B8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EEEBA2-5EC0-79DA-2248-DDF1121C8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D427A-08F9-D453-8D62-4E8FE4177A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BA5254-4D2E-697D-B95D-9769543DC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5928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C80928-B54E-F4AB-D683-2CFF207B4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R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FF2D6-CE7B-EA52-5D74-C543A91008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1851D7-D37D-038B-E52F-6D4E8D7586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A4F1A-F23C-434C-A26C-EC300ADA2273}" type="datetimeFigureOut">
              <a:rPr lang="ru-RU" smtClean="0"/>
              <a:t>14.11.2024</a:t>
            </a:fld>
            <a:endParaRPr lang="ru-R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CAC7F-6C00-A49C-F64D-54A73AB79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811E-EC2A-90F4-D103-C53B4C56A0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A9DDFE-0B58-40C0-98C0-C2DD5B355FA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38659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302AD4D-04CD-0BC2-81AA-4983C3162747}"/>
              </a:ext>
            </a:extLst>
          </p:cNvPr>
          <p:cNvSpPr txBox="1">
            <a:spLocks/>
          </p:cNvSpPr>
          <p:nvPr/>
        </p:nvSpPr>
        <p:spPr>
          <a:xfrm>
            <a:off x="1885683" y="2919701"/>
            <a:ext cx="8420633" cy="101859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Carlito" panose="020F0502020204030204" pitchFamily="34" charset="0"/>
                <a:cs typeface="Carlito" panose="020F0502020204030204" pitchFamily="34" charset="0"/>
              </a:rPr>
              <a:t>Calculation of Area of Substrate, Substance and Spheres</a:t>
            </a:r>
            <a:endParaRPr lang="ru-RU" sz="48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17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573D96-66B9-7E39-28AA-5695FD756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D3156-DBE5-851F-36B8-88E40D237D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(Г)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-5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229DCA5-B3D3-19A1-1D95-E5550405E9CA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81859-C239-6582-EB69-9842148C42C1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F429EE0-6EAC-C2D1-D62F-16DE7795C98A}"/>
              </a:ext>
            </a:extLst>
          </p:cNvPr>
          <p:cNvGraphicFramePr>
            <a:graphicFrameLocks noGrp="1"/>
          </p:cNvGraphicFramePr>
          <p:nvPr/>
        </p:nvGraphicFramePr>
        <p:xfrm>
          <a:off x="7153193" y="5956126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22.43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24.82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E385000-E745-A237-ABB2-BD6700A970ED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D1CD48-CB81-E818-4378-44F3FE7155BC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7F6A277-BE54-F181-F1AD-5889F0E99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98" y="1485774"/>
            <a:ext cx="4972219" cy="43767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3534E6-A72B-B82A-3ED0-D5C86895D5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34" y="1485774"/>
            <a:ext cx="5036540" cy="40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789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E0090-4EAE-0E01-7D4F-7F82EADFB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94F4-649C-27A4-8B02-FC30E0FD20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(Г)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-5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77451F-1B54-B4C2-26FC-849B879CFD82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31595C-C868-5E7F-CE3E-CE8C2B5CD361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8EC8876-76F2-6AE2-100B-4C643A996F94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7621FC-B7A2-7B49-2EBE-EBC99F1976F6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32.81цm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E54624-6358-C096-0C69-60CD40F295C1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512472-54E4-A357-AB5B-624F074FE452}"/>
              </a:ext>
            </a:extLst>
          </p:cNvPr>
          <p:cNvSpPr txBox="1"/>
          <p:nvPr/>
        </p:nvSpPr>
        <p:spPr>
          <a:xfrm>
            <a:off x="6914006" y="5565350"/>
            <a:ext cx="40115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100цm</a:t>
            </a:r>
            <a:r>
              <a:rPr lang="en-US" baseline="30000" dirty="0"/>
              <a:t>2  </a:t>
            </a:r>
            <a:r>
              <a:rPr lang="en-US" dirty="0"/>
              <a:t>or area of full substrate/spheres</a:t>
            </a:r>
            <a:endParaRPr lang="ru-RU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DAFF98F-84B9-E936-29D1-FDEA00895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55" y="1493792"/>
            <a:ext cx="4011561" cy="407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381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A9FAE-3D55-9FCC-D232-C9D8F8682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C2EF-E8A7-F798-E34D-1F70D9662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(Д)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+</a:t>
            </a:r>
            <a:r>
              <a:rPr lang="en-US" sz="4400" b="1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H</a:t>
            </a:r>
            <a:r>
              <a:rPr lang="en-US" sz="4400" b="1" baseline="-25000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2</a:t>
            </a:r>
            <a:r>
              <a:rPr lang="en-US" sz="4400" b="1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O 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1B70ADB-C4ED-AEE1-C804-384E78C0748D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516F720-29CF-BFB9-C156-5600F9DE0CFF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A863843-425E-C4C6-900A-017BC2F59DCF}"/>
              </a:ext>
            </a:extLst>
          </p:cNvPr>
          <p:cNvGraphicFramePr>
            <a:graphicFrameLocks noGrp="1"/>
          </p:cNvGraphicFramePr>
          <p:nvPr/>
        </p:nvGraphicFramePr>
        <p:xfrm>
          <a:off x="7153193" y="5956126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54D26F9-9BB2-E366-AE5A-AD9FE7DB323C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8B6EA82-35DE-9C68-1F99-194B9C994086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DD0A69-C8FD-E70C-A61F-CF2D857F1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864" y="1485774"/>
            <a:ext cx="513431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22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183EC4-4203-2E60-496B-85EC21478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99FE6-ED8F-B63D-4928-16297C13D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(Д)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+</a:t>
            </a:r>
            <a:r>
              <a:rPr lang="en-US" sz="4400" b="1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H</a:t>
            </a:r>
            <a:r>
              <a:rPr lang="en-US" sz="4400" b="1" baseline="-25000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2</a:t>
            </a:r>
            <a:r>
              <a:rPr lang="en-US" sz="4400" b="1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O 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02720-2337-2E31-42E0-72DB027907BE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C75C08-E001-A725-B0E4-7F91C8C66500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1A8BE8-D212-F34F-AB58-BEA7DEA81183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58D36D-D25E-6751-089F-D036AC781019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7.42цm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B9993A-6BE4-DECB-EB36-2AF16FA0038E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6BFA53-009E-3267-F377-C6F3F65D1985}"/>
              </a:ext>
            </a:extLst>
          </p:cNvPr>
          <p:cNvSpPr txBox="1"/>
          <p:nvPr/>
        </p:nvSpPr>
        <p:spPr>
          <a:xfrm>
            <a:off x="7005484" y="5611838"/>
            <a:ext cx="3837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100цm</a:t>
            </a:r>
            <a:r>
              <a:rPr lang="en-US" baseline="30000" dirty="0"/>
              <a:t>2  </a:t>
            </a:r>
            <a:r>
              <a:rPr lang="en-US" dirty="0"/>
              <a:t>or area of full substrate/spheres</a:t>
            </a:r>
            <a:endParaRPr lang="ru-RU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7C996-4D2B-D265-B49E-416A5CD66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86" y="1469435"/>
            <a:ext cx="4225503" cy="4128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03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73DAB7-4C15-E3B0-3ADD-0B30D9536C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69E35-BDB4-CE30-F83B-0888E51BD8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(Е)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+</a:t>
            </a:r>
            <a:r>
              <a:rPr lang="en-US" sz="4400" b="1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H</a:t>
            </a:r>
            <a:r>
              <a:rPr lang="en-US" sz="4400" b="1" baseline="-25000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2</a:t>
            </a:r>
            <a:r>
              <a:rPr lang="en-US" sz="4400" b="1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O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-5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DB6E135-311E-A086-BF49-80C2CB694F68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4074DC-7598-D834-E10B-AD533C887468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2851EA1-F16D-3E9E-39DC-8DC135F3D3E4}"/>
              </a:ext>
            </a:extLst>
          </p:cNvPr>
          <p:cNvGraphicFramePr>
            <a:graphicFrameLocks noGrp="1"/>
          </p:cNvGraphicFramePr>
          <p:nvPr/>
        </p:nvGraphicFramePr>
        <p:xfrm>
          <a:off x="7153193" y="5956126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E061C96E-1DEC-2E77-462B-51F1D039A14F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1EE86E-3E63-15DC-A826-4E26189990F3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EA9D01-7252-A8D4-0FD2-49936D37A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8" y="1485774"/>
            <a:ext cx="5137241" cy="4709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41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EDC27E-E5C3-3A95-5A0B-A95DA40117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8FAA-25F5-4076-1732-432E868414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(Е)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+</a:t>
            </a:r>
            <a:r>
              <a:rPr lang="en-US" sz="4400" b="1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H</a:t>
            </a:r>
            <a:r>
              <a:rPr lang="en-US" sz="4400" b="1" baseline="-25000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2</a:t>
            </a:r>
            <a:r>
              <a:rPr lang="en-US" sz="4400" b="1" dirty="0">
                <a:solidFill>
                  <a:srgbClr val="FF0000"/>
                </a:solidFill>
                <a:latin typeface="Carlito" panose="020F0502020204030204" pitchFamily="34" charset="0"/>
                <a:cs typeface="Carlito" panose="020F0502020204030204" pitchFamily="34" charset="0"/>
              </a:rPr>
              <a:t>O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-5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EBF6A7-7FB9-3FC5-C4D4-2DCD942772AE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FC7BB51-834C-3F17-832B-37A4A331281D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364344-9DF7-0ADA-BC61-42D1F867A4B0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3.34цm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BFEE772-8C03-E5B3-00D3-887C6F383B23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7EA1D4-14E4-2878-6233-ABCE158649AE}"/>
              </a:ext>
            </a:extLst>
          </p:cNvPr>
          <p:cNvSpPr txBox="1"/>
          <p:nvPr/>
        </p:nvSpPr>
        <p:spPr>
          <a:xfrm>
            <a:off x="6843733" y="5611838"/>
            <a:ext cx="43350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100цm</a:t>
            </a:r>
            <a:r>
              <a:rPr lang="en-US" baseline="30000" dirty="0"/>
              <a:t>2  </a:t>
            </a:r>
            <a:r>
              <a:rPr lang="en-US" dirty="0"/>
              <a:t>or area of full substrate/spheres</a:t>
            </a:r>
            <a:endParaRPr lang="ru-RU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2CD171-A68B-E9A5-45BB-7C340AA48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8" r="2958"/>
          <a:stretch/>
        </p:blipFill>
        <p:spPr>
          <a:xfrm>
            <a:off x="1174955" y="1582765"/>
            <a:ext cx="4134465" cy="395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346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EF26F-32E5-787A-25CB-C2CB9B805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5E0B-8B6B-5670-25C7-E0CEBA5490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(Ж)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Toluene - 23ºC – 4ºC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922E94-AD19-B7D5-1E77-8F2AF5F11052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2AEEED-1436-28C1-F6E1-383B8AB405A0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8E2E27B-B7BE-58F0-CC64-88149E090842}"/>
              </a:ext>
            </a:extLst>
          </p:cNvPr>
          <p:cNvGraphicFramePr>
            <a:graphicFrameLocks noGrp="1"/>
          </p:cNvGraphicFramePr>
          <p:nvPr/>
        </p:nvGraphicFramePr>
        <p:xfrm>
          <a:off x="7296408" y="6056945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32.71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32.150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3D7D0D14-C0A8-B129-A6FB-D1ACAB0BB538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0AAE66-2FEB-E587-7884-EF73F46EFDCD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8134AEE-A0FC-9D57-D9FE-FA2BF00EBC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9" y="1501058"/>
            <a:ext cx="5302601" cy="42877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B35EA-64CE-7C65-A77C-27D90EA507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99" y="1501058"/>
            <a:ext cx="5137240" cy="4522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939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85F14E-6CF3-9D2F-EC5D-EAB0DFA29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071DF-B52E-C92D-4E5D-EF504269A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(Ж)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Toluene - 23ºC – 4ºC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56E441-265F-836A-CFE2-0BC265935B4C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04C8CB-A957-D3A0-6A95-D0BAC1AE89E5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388871-077A-E994-0EC3-2A520853105F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CE30AD-45DF-436F-EF15-078C6938DB80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45.1цm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F81E46F-B978-174B-A83B-954C76D14819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4479BD-84F8-2E0F-9A9A-C18C146F0CB4}"/>
              </a:ext>
            </a:extLst>
          </p:cNvPr>
          <p:cNvSpPr txBox="1"/>
          <p:nvPr/>
        </p:nvSpPr>
        <p:spPr>
          <a:xfrm>
            <a:off x="7621929" y="5597576"/>
            <a:ext cx="295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5.46цm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FA4696E-39D5-757C-553A-D97A41B72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059" y="1409921"/>
            <a:ext cx="4122151" cy="41646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0BDF2-977D-2D3B-2818-611F287A8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178" y="1462211"/>
            <a:ext cx="4297958" cy="416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95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27CE6D-DCFB-1AE4-6B45-6C10035E6B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1220F-685B-2DC5-B3CD-DB0E327FCB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(З)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Toluene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-5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544E44-7445-D38E-070D-326E4CFFC321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E7DDECF-AA92-0C63-14E6-E0A3C0745B8A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254AC13-43FB-1525-5779-C75E246A66E5}"/>
              </a:ext>
            </a:extLst>
          </p:cNvPr>
          <p:cNvGraphicFramePr>
            <a:graphicFrameLocks noGrp="1"/>
          </p:cNvGraphicFramePr>
          <p:nvPr/>
        </p:nvGraphicFramePr>
        <p:xfrm>
          <a:off x="7153193" y="6003626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18.71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12.962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78482D3-FC5A-0CE6-2361-E0E3BEAB34AE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E7809A-C599-A817-A23E-EFD1969ECC4B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9A34D88-87AF-03F4-21AC-04D1D9AC29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8" y="1501058"/>
            <a:ext cx="5100775" cy="40328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E8CE25-8399-247E-712F-6E324A9A0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813" y="1482602"/>
            <a:ext cx="5112026" cy="44923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2CB0C76-AFDF-0215-1BCF-016E8E633D7F}"/>
              </a:ext>
            </a:extLst>
          </p:cNvPr>
          <p:cNvSpPr txBox="1"/>
          <p:nvPr/>
        </p:nvSpPr>
        <p:spPr>
          <a:xfrm>
            <a:off x="352379" y="6004785"/>
            <a:ext cx="548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sample, I have applied </a:t>
            </a:r>
            <a:r>
              <a:rPr lang="en-US" b="1" dirty="0"/>
              <a:t>Polynomial Plan Levelling with degree = 2 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16990111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08E906-8879-2556-4887-3CFD52D6C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BC570D-9191-9B1D-0C1E-B5D2CC332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(З)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Toluene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-5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C1A441-F17E-F6EE-120D-093CA8AA598F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DAA6DD-85DD-EB43-C88D-A639F8D53A03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A95ABCB-A75B-8D62-FFF0-AF67D4F2E0CB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5331DF-41ED-5EE7-07B3-4795ECD98C77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3.91цm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63E02D-FB25-A08E-B024-CD307268C587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B2D8DB-DCEA-4A65-1A34-359AA982D438}"/>
              </a:ext>
            </a:extLst>
          </p:cNvPr>
          <p:cNvSpPr txBox="1"/>
          <p:nvPr/>
        </p:nvSpPr>
        <p:spPr>
          <a:xfrm>
            <a:off x="6810768" y="5586072"/>
            <a:ext cx="42062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100цm</a:t>
            </a:r>
            <a:r>
              <a:rPr lang="en-US" baseline="30000" dirty="0"/>
              <a:t>2  </a:t>
            </a:r>
            <a:r>
              <a:rPr lang="en-US" dirty="0"/>
              <a:t>or area of full substrate/spheres</a:t>
            </a:r>
            <a:endParaRPr lang="ru-RU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95150-9C2D-A9BF-14A7-8195BC76E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959" y="1514515"/>
            <a:ext cx="4071557" cy="40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18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F30B-33AE-A82F-D32A-A8C2064CF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/>
              <a:t>Interpretation Example</a:t>
            </a:r>
            <a:endParaRPr lang="ru-RU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6A3B0-9DA9-B2C6-1C18-EBF27F7CB6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542" y="1690688"/>
            <a:ext cx="10515600" cy="4742323"/>
          </a:xfrm>
        </p:spPr>
        <p:txBody>
          <a:bodyPr>
            <a:normAutofit/>
          </a:bodyPr>
          <a:lstStyle/>
          <a:p>
            <a:r>
              <a:rPr lang="en-US" dirty="0"/>
              <a:t>Given that our </a:t>
            </a:r>
            <a:r>
              <a:rPr lang="en-US" b="1" dirty="0"/>
              <a:t>Area of Scan </a:t>
            </a:r>
            <a:r>
              <a:rPr lang="en-US" dirty="0"/>
              <a:t>= 10цm * 10цm =&gt; </a:t>
            </a:r>
            <a:r>
              <a:rPr lang="en-US" b="1" dirty="0"/>
              <a:t>100цm</a:t>
            </a:r>
            <a:r>
              <a:rPr lang="en-US" b="1" baseline="30000" dirty="0"/>
              <a:t>2</a:t>
            </a:r>
            <a:endParaRPr lang="en-US" dirty="0"/>
          </a:p>
          <a:p>
            <a:r>
              <a:rPr lang="en-US" dirty="0"/>
              <a:t>From </a:t>
            </a:r>
            <a:r>
              <a:rPr lang="en-US" dirty="0" err="1"/>
              <a:t>Cellpose</a:t>
            </a:r>
            <a:r>
              <a:rPr lang="en-US" dirty="0"/>
              <a:t> plus, we extract</a:t>
            </a:r>
          </a:p>
          <a:p>
            <a:pPr lvl="1"/>
            <a:r>
              <a:rPr lang="en-US" dirty="0"/>
              <a:t>Area of </a:t>
            </a:r>
            <a:r>
              <a:rPr lang="en-US" b="1" dirty="0"/>
              <a:t>Spheres</a:t>
            </a:r>
            <a:r>
              <a:rPr lang="en-US" dirty="0"/>
              <a:t> = 43.34 цm</a:t>
            </a:r>
            <a:r>
              <a:rPr lang="en-US" baseline="30000" dirty="0"/>
              <a:t>2</a:t>
            </a:r>
            <a:endParaRPr lang="en-US" dirty="0"/>
          </a:p>
          <a:p>
            <a:pPr lvl="1"/>
            <a:r>
              <a:rPr lang="en-US" dirty="0"/>
              <a:t>Area of </a:t>
            </a:r>
            <a:r>
              <a:rPr lang="en-US" b="1" u="sng" dirty="0">
                <a:solidFill>
                  <a:srgbClr val="FF0000"/>
                </a:solidFill>
              </a:rPr>
              <a:t>exclusively</a:t>
            </a:r>
            <a:r>
              <a:rPr lang="en-US" dirty="0"/>
              <a:t> </a:t>
            </a:r>
            <a:r>
              <a:rPr lang="en-US" b="1" dirty="0"/>
              <a:t>Substrate </a:t>
            </a:r>
            <a:r>
              <a:rPr lang="en-US" dirty="0"/>
              <a:t>= 39.38 цm</a:t>
            </a:r>
            <a:r>
              <a:rPr lang="en-US" baseline="30000" dirty="0"/>
              <a:t>2</a:t>
            </a:r>
          </a:p>
          <a:p>
            <a:pPr marL="914400" lvl="2" indent="0">
              <a:buNone/>
            </a:pPr>
            <a:r>
              <a:rPr lang="en-US" baseline="30000" dirty="0"/>
              <a:t>(i.e. Area without substance)</a:t>
            </a:r>
            <a:endParaRPr lang="en-US" dirty="0"/>
          </a:p>
          <a:p>
            <a:pPr lvl="1"/>
            <a:r>
              <a:rPr lang="en-US" dirty="0"/>
              <a:t>Area of Substance = (Total area of Scan – Area of exclusively substrate) </a:t>
            </a:r>
          </a:p>
          <a:p>
            <a:pPr lvl="2"/>
            <a:r>
              <a:rPr lang="en-US" dirty="0"/>
              <a:t>Therefore = 100 – 39.38 = </a:t>
            </a:r>
            <a:r>
              <a:rPr lang="en-US" b="1" dirty="0"/>
              <a:t>61.62цm</a:t>
            </a:r>
            <a:r>
              <a:rPr lang="en-US" b="1" baseline="30000" dirty="0"/>
              <a:t>2</a:t>
            </a:r>
            <a:endParaRPr lang="en-US" sz="1800" b="1" baseline="30000" dirty="0"/>
          </a:p>
          <a:p>
            <a:endParaRPr lang="en-US" sz="2600" b="1" baseline="30000" dirty="0"/>
          </a:p>
          <a:p>
            <a:r>
              <a:rPr lang="en-US" sz="2600" dirty="0"/>
              <a:t>Therefore, the metric Ratio of </a:t>
            </a:r>
          </a:p>
          <a:p>
            <a:r>
              <a:rPr lang="en-US" sz="2600" dirty="0"/>
              <a:t>Area of Spheres/ Area of Substrate coated with Substance = 43.34/61.62</a:t>
            </a:r>
            <a:endParaRPr lang="en-US" sz="2200" b="1" baseline="30000" dirty="0"/>
          </a:p>
          <a:p>
            <a:pPr marL="457200" lvl="1" indent="0">
              <a:buNone/>
            </a:pPr>
            <a:r>
              <a:rPr lang="en-US" sz="3600" b="1" dirty="0"/>
              <a:t>= 0.703</a:t>
            </a:r>
          </a:p>
        </p:txBody>
      </p:sp>
    </p:spTree>
    <p:extLst>
      <p:ext uri="{BB962C8B-B14F-4D97-AF65-F5344CB8AC3E}">
        <p14:creationId xmlns:p14="http://schemas.microsoft.com/office/powerpoint/2010/main" val="6530518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59699-C3A2-5842-14FD-945F33EE2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FF7B2-123B-8772-9AD5-DCEDD5F1A8A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(И)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- 159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9ADEC-C692-5F7E-C319-DB756F09E49F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BB7F11-588E-684A-941E-B228F95BC3CA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D0C0358F-E305-14BC-B662-E3F9E59DBC30}"/>
              </a:ext>
            </a:extLst>
          </p:cNvPr>
          <p:cNvGraphicFramePr>
            <a:graphicFrameLocks noGrp="1"/>
          </p:cNvGraphicFramePr>
          <p:nvPr/>
        </p:nvGraphicFramePr>
        <p:xfrm>
          <a:off x="7188819" y="6008669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24.30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26.69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3C8925D7-8388-5DD6-B0B3-3E0F0007EB54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080F4A-1EB4-3EF3-5C3B-2E049382E9D0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763FD71-FD7F-5F8F-5015-BA4B13212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9" y="1501058"/>
            <a:ext cx="5137241" cy="40481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BA884F-4AA9-EC63-E6C0-0AB53D5BAF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78" y="1485774"/>
            <a:ext cx="5135998" cy="43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388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6B61C-66BA-FE07-E2E2-2C9F405EA2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CE1650-DE91-D47F-7C80-7E2455D80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(И)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- 159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6D8C02-BB78-15A1-7F31-A6514BBEA0D8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48BDDF-982F-B350-3A5A-0976F53541B7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5DBF59E-A25E-DD62-FC45-B63CF7FEDE9B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287F20-A1A2-0833-66A9-6D752AED2DFC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0цm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9A2C24-4A7A-2DA0-F95B-B630CEEF6B77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EBA57-2F26-039D-6212-5A706C7C15D8}"/>
              </a:ext>
            </a:extLst>
          </p:cNvPr>
          <p:cNvSpPr txBox="1"/>
          <p:nvPr/>
        </p:nvSpPr>
        <p:spPr>
          <a:xfrm>
            <a:off x="6948828" y="5611838"/>
            <a:ext cx="392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100цm</a:t>
            </a:r>
            <a:r>
              <a:rPr lang="en-US" baseline="30000" dirty="0"/>
              <a:t>2  </a:t>
            </a:r>
            <a:r>
              <a:rPr lang="en-US" dirty="0"/>
              <a:t>or area of full substrate/spheres</a:t>
            </a:r>
            <a:endParaRPr lang="ru-RU" baseline="30000" dirty="0"/>
          </a:p>
        </p:txBody>
      </p:sp>
    </p:spTree>
    <p:extLst>
      <p:ext uri="{BB962C8B-B14F-4D97-AF65-F5344CB8AC3E}">
        <p14:creationId xmlns:p14="http://schemas.microsoft.com/office/powerpoint/2010/main" val="3908586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9D431-AB84-2B8E-A30E-A1C5BB55C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398F1-6B94-59CA-D050-6DF68E0D3C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(К)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- 159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-5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215A35-DDDB-C0BC-EEC0-245DDBAF50EC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10B1C2-C9D4-AB83-46E3-25B0833B8992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1BC32E8A-AD21-2F3E-546D-5A34C3E7EBDD}"/>
              </a:ext>
            </a:extLst>
          </p:cNvPr>
          <p:cNvGraphicFramePr>
            <a:graphicFrameLocks noGrp="1"/>
          </p:cNvGraphicFramePr>
          <p:nvPr/>
        </p:nvGraphicFramePr>
        <p:xfrm>
          <a:off x="7153193" y="5956126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31.78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21.698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AC8AA60A-FA50-51BF-29C0-C3AD3049CA92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5B6D5-B8A2-FC1E-D814-10E8C5F7DA5B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55D9C8-DBEE-F1D8-7C07-8C06A3077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9" y="1501058"/>
            <a:ext cx="5137241" cy="408194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B02C76-6EF7-B1AD-F4F5-26E3CD928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744" y="1492162"/>
            <a:ext cx="5021387" cy="43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5362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E0112-0BEA-4147-9ACB-413DEEB1FC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78333-6888-9673-FC0E-3A5D00BA0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(К)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- 159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-5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99FF43-7749-C627-F404-F1FD51B35661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939620-AA91-5782-2EE0-33061DDC1813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26EF81-3337-CB47-B5E7-59B386526D4C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57D9C0-5771-A425-BFA8-1DF1B982A900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43.23цm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8A4DD00-D77A-3BA2-74B1-460DE6B57F9D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6229DF-978C-34BD-F74B-FBB9A7045609}"/>
              </a:ext>
            </a:extLst>
          </p:cNvPr>
          <p:cNvSpPr txBox="1"/>
          <p:nvPr/>
        </p:nvSpPr>
        <p:spPr>
          <a:xfrm>
            <a:off x="7621929" y="5597576"/>
            <a:ext cx="295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3.34цm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7A0B2A-3E44-0351-31FB-07B302AE5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55" y="1523411"/>
            <a:ext cx="4062661" cy="40626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17B41F-FEDC-B586-8052-6F04B0279B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84" y="1494115"/>
            <a:ext cx="4017685" cy="401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787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B0D1A-922D-F2D4-56E5-570456D99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6CD7C-714D-1B8F-424F-3215D58F28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(Л)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- 159 – Toluene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05FA71-0864-D07D-10B2-2E56DD8EE574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D4988A-81F5-538D-60D2-F91E13C6F028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48AF6D5-6796-2AE7-C3E3-F0397A9819FF}"/>
              </a:ext>
            </a:extLst>
          </p:cNvPr>
          <p:cNvGraphicFramePr>
            <a:graphicFrameLocks noGrp="1"/>
          </p:cNvGraphicFramePr>
          <p:nvPr/>
        </p:nvGraphicFramePr>
        <p:xfrm>
          <a:off x="7153193" y="5956126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15.89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17.00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46DA12BA-8E36-A4D2-3DC1-0C975A586365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235F6A-77BE-80F9-44FB-55ADBF5C329F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C5002-0C52-905E-3EBA-84F215F3A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9" y="1492162"/>
            <a:ext cx="5137241" cy="4041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E37751-78FF-618A-F40F-2CBBD83A00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98" y="1492162"/>
            <a:ext cx="5137241" cy="4426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16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F676B6-0A0F-B248-40E2-60D8600C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AE75E-729B-2BC1-307E-D2305DC8F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(Л)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- 159 – Toluene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B0A8FA-8B13-726D-3667-F7852A2F53E7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E91D94-5828-B961-CB37-6746E90DBD40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E69DFA0-D265-B617-00FE-7AB0A634776F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AE810D-5450-9F35-E6D6-8E5E4658304C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24.74цm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8BAC96-8CCD-DBB8-9140-088642051201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4E0B651-5BC9-BA4A-37F9-72A892BFB38F}"/>
              </a:ext>
            </a:extLst>
          </p:cNvPr>
          <p:cNvSpPr txBox="1"/>
          <p:nvPr/>
        </p:nvSpPr>
        <p:spPr>
          <a:xfrm>
            <a:off x="7215178" y="5597576"/>
            <a:ext cx="35921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100цm</a:t>
            </a:r>
            <a:r>
              <a:rPr lang="en-US" baseline="30000" dirty="0"/>
              <a:t>2  </a:t>
            </a:r>
            <a:r>
              <a:rPr lang="en-US" dirty="0"/>
              <a:t>or area of full substrate/spheres</a:t>
            </a:r>
            <a:endParaRPr lang="ru-RU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9F9C1F-4E8E-4E1B-BD07-A35D177EF2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17" y="1446443"/>
            <a:ext cx="4089634" cy="415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665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333DBE-13B9-C25C-12B3-7A2D10217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565F6-6E09-D120-0296-411F9FD30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(М)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- 159 – Toluene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-5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AF6193-8223-BCE9-295B-149A81FA1B96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11827A-9496-6461-8BB6-F35CB34F6AED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65F247D8-DF8A-7813-A2BA-5A6EF6D6C198}"/>
              </a:ext>
            </a:extLst>
          </p:cNvPr>
          <p:cNvGraphicFramePr>
            <a:graphicFrameLocks noGrp="1"/>
          </p:cNvGraphicFramePr>
          <p:nvPr/>
        </p:nvGraphicFramePr>
        <p:xfrm>
          <a:off x="7153193" y="6003626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23.36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9.139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36C9CFE3-EDC6-7D51-0B79-05924D3FE569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1AC74B9-6993-FA2C-46AA-8AFBAA0F6C9E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7B1F72-D236-0B0E-08F4-DB01B618A8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9" y="1485774"/>
            <a:ext cx="5243225" cy="4078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138308-BFB5-049B-5144-AFDF095FFDD9}"/>
              </a:ext>
            </a:extLst>
          </p:cNvPr>
          <p:cNvSpPr txBox="1"/>
          <p:nvPr/>
        </p:nvSpPr>
        <p:spPr>
          <a:xfrm>
            <a:off x="352379" y="6004785"/>
            <a:ext cx="5486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sample, I have applied </a:t>
            </a:r>
            <a:r>
              <a:rPr lang="en-US" b="1" dirty="0"/>
              <a:t>Polynomial Plan Levelling with degree = 2, </a:t>
            </a:r>
            <a:r>
              <a:rPr lang="en-US" dirty="0"/>
              <a:t>since there are too many horizonal scratches</a:t>
            </a:r>
            <a:endParaRPr lang="ru-RU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B7D411-C0B0-57E1-38DF-F324B933AD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9923" y="1501058"/>
            <a:ext cx="5229227" cy="445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350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BB27B2-D8F8-947D-3557-69E9C562B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1F256-9974-BA90-8733-F4AC263BB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(А)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3F5918-0709-B831-F467-7BF4048BF2F8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7E5DA3F-3AEE-68E1-BFF3-3FCBFF97CED8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CF2C880-D328-2BF4-7396-E0A7BADFE4D0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958289-DD04-7BF7-B7C5-065BE4DB0022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26.29цm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4D5F8-6316-5074-0DD1-24028C824041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974CBB-3C2B-E89A-4A9A-54BB4672D157}"/>
              </a:ext>
            </a:extLst>
          </p:cNvPr>
          <p:cNvSpPr txBox="1"/>
          <p:nvPr/>
        </p:nvSpPr>
        <p:spPr>
          <a:xfrm>
            <a:off x="7621929" y="5597576"/>
            <a:ext cx="295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3.69цm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87CC84-F304-289A-D5E4-33AB840166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2107" y="1449183"/>
            <a:ext cx="4167962" cy="4148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2F25FC3-C853-8289-DE81-187FD6603A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55" y="1547335"/>
            <a:ext cx="3982907" cy="3982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9535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CB0F89-1CBD-9F13-A28C-3FDFA2B20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90970-19F8-B227-A2B2-D92A7C2B62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(Н)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- 159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- 4ºC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D7BAF3-D399-21B1-3BA0-F7E1C03DF7BE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59B5EB-04E2-CF06-3833-BF2546E51FED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8EF6AB4B-11F8-B39F-5B5B-63897F904229}"/>
              </a:ext>
            </a:extLst>
          </p:cNvPr>
          <p:cNvGraphicFramePr>
            <a:graphicFrameLocks noGrp="1"/>
          </p:cNvGraphicFramePr>
          <p:nvPr/>
        </p:nvGraphicFramePr>
        <p:xfrm>
          <a:off x="7153193" y="5956126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14.02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14.41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5F90BA0-FE4C-2E74-E29B-55D0D86DC944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920A0C1-032E-3A49-140D-974243164A42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41AC7F-D506-7649-A5A1-ADAF24DF1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9" y="1501058"/>
            <a:ext cx="5137241" cy="40804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075CFC-E38B-23EE-4317-11E1297D1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5408" y="1480287"/>
            <a:ext cx="5139432" cy="446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698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8C3DA8-E38A-480D-6540-43FFF25B5D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CF147-3FFE-5B3B-E48D-B65954475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(А)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84E7C9-0BC2-5A42-0207-E3292E42EDBD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AFCE0-2F98-447E-FF29-1936DDB5FC3E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6E807B-40AA-9D61-CD64-F926A21032B7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55C909-C68D-0192-552C-5C238253ABB0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24.74цm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D73B60-B24B-49D9-E8B7-14F331E7AC81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6AF342C-6074-DC86-3980-553BAEB78317}"/>
              </a:ext>
            </a:extLst>
          </p:cNvPr>
          <p:cNvSpPr txBox="1"/>
          <p:nvPr/>
        </p:nvSpPr>
        <p:spPr>
          <a:xfrm>
            <a:off x="7474588" y="5597576"/>
            <a:ext cx="324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100цm</a:t>
            </a:r>
            <a:r>
              <a:rPr lang="en-US" baseline="30000" dirty="0"/>
              <a:t>2  </a:t>
            </a:r>
            <a:r>
              <a:rPr lang="en-US" dirty="0"/>
              <a:t>or area of full substrate/spheres</a:t>
            </a:r>
            <a:endParaRPr lang="ru-RU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F9091-9F22-B4B5-7F4F-BCBAA9752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279" y="1529229"/>
            <a:ext cx="4011237" cy="40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350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58390-A892-2321-16CE-8657EEA23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Area of Spheres, Substance &amp; Substrate - Summarized</a:t>
            </a:r>
            <a:endParaRPr lang="ru-RU" sz="3600" b="1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29735E7-4512-DEC6-8893-978FC63DF1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943973"/>
              </p:ext>
            </p:extLst>
          </p:nvPr>
        </p:nvGraphicFramePr>
        <p:xfrm>
          <a:off x="974622" y="1575267"/>
          <a:ext cx="10242756" cy="514460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22072">
                  <a:extLst>
                    <a:ext uri="{9D8B030D-6E8A-4147-A177-3AD203B41FA5}">
                      <a16:colId xmlns:a16="http://schemas.microsoft.com/office/drawing/2014/main" val="2988974062"/>
                    </a:ext>
                  </a:extLst>
                </a:gridCol>
                <a:gridCol w="2977923">
                  <a:extLst>
                    <a:ext uri="{9D8B030D-6E8A-4147-A177-3AD203B41FA5}">
                      <a16:colId xmlns:a16="http://schemas.microsoft.com/office/drawing/2014/main" val="3175063698"/>
                    </a:ext>
                  </a:extLst>
                </a:gridCol>
                <a:gridCol w="2989161">
                  <a:extLst>
                    <a:ext uri="{9D8B030D-6E8A-4147-A177-3AD203B41FA5}">
                      <a16:colId xmlns:a16="http://schemas.microsoft.com/office/drawing/2014/main" val="2889064962"/>
                    </a:ext>
                  </a:extLst>
                </a:gridCol>
                <a:gridCol w="3053600">
                  <a:extLst>
                    <a:ext uri="{9D8B030D-6E8A-4147-A177-3AD203B41FA5}">
                      <a16:colId xmlns:a16="http://schemas.microsoft.com/office/drawing/2014/main" val="459412799"/>
                    </a:ext>
                  </a:extLst>
                </a:gridCol>
              </a:tblGrid>
              <a:tr h="29571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Sample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Area of Sphere </a:t>
                      </a:r>
                      <a:r>
                        <a:rPr lang="en-US" sz="1100" b="1" u="none" strike="noStrike" dirty="0">
                          <a:effectLst/>
                        </a:rPr>
                        <a:t>(in um^2)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Area of Substrate</a:t>
                      </a:r>
                      <a:r>
                        <a:rPr lang="en-US" sz="1100" b="1" u="none" strike="noStrike" dirty="0">
                          <a:effectLst/>
                        </a:rPr>
                        <a:t>(in um^2)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1" u="none" strike="noStrike" dirty="0">
                          <a:effectLst/>
                        </a:rPr>
                        <a:t>Area of Substance</a:t>
                      </a:r>
                      <a:r>
                        <a:rPr lang="en-US" sz="1100" b="1" u="none" strike="noStrike" dirty="0">
                          <a:effectLst/>
                        </a:rPr>
                        <a:t>(in um^2)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13864993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u="none" strike="noStrike" dirty="0">
                          <a:effectLst/>
                        </a:rPr>
                        <a:t>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44.24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18.38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81.62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78671149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>
                          <a:effectLst/>
                        </a:rPr>
                        <a:t>Б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44.34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39.68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60.32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6511491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 dirty="0">
                          <a:effectLst/>
                        </a:rPr>
                        <a:t>В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12.25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9.79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90.21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676019575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>
                          <a:effectLst/>
                        </a:rPr>
                        <a:t>Г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32.81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100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07322172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>
                          <a:effectLst/>
                        </a:rPr>
                        <a:t>Д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7.42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100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455715582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 dirty="0">
                          <a:effectLst/>
                        </a:rPr>
                        <a:t>Е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3.34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100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44153936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>
                          <a:effectLst/>
                        </a:rPr>
                        <a:t>Ж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45.1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5.46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94.54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74778017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>
                          <a:effectLst/>
                        </a:rPr>
                        <a:t>З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3.91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100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42047236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 dirty="0">
                          <a:effectLst/>
                        </a:rPr>
                        <a:t>И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100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3377673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>
                          <a:effectLst/>
                        </a:rPr>
                        <a:t>К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43.23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3.34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96.66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8809569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 dirty="0">
                          <a:effectLst/>
                        </a:rPr>
                        <a:t>Л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24.74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100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3448094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 dirty="0">
                          <a:effectLst/>
                        </a:rPr>
                        <a:t>М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26.29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3.69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96.31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9619357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 dirty="0">
                          <a:effectLst/>
                        </a:rPr>
                        <a:t>Н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24.74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100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80877747"/>
                  </a:ext>
                </a:extLst>
              </a:tr>
              <a:tr h="345020">
                <a:tc>
                  <a:txBody>
                    <a:bodyPr/>
                    <a:lstStyle/>
                    <a:p>
                      <a:pPr algn="ctr" fontAlgn="b"/>
                      <a:r>
                        <a:rPr lang="ru-RU" sz="2000" b="0" u="none" strike="noStrike" dirty="0">
                          <a:effectLst/>
                        </a:rPr>
                        <a:t>О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0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>
                          <a:effectLst/>
                        </a:rPr>
                        <a:t>5.82</a:t>
                      </a:r>
                      <a:endParaRPr lang="ru-RU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2000" b="0" u="none" strike="noStrike" dirty="0">
                          <a:effectLst/>
                        </a:rPr>
                        <a:t>94.18</a:t>
                      </a:r>
                      <a:endParaRPr lang="ru-RU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3190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7235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8F0B7E-5402-C326-ACB0-5CCAA39530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75322-83F1-F0F7-8ECB-9E3B32700F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(О)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- 159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- 4ºC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5D12C5E-6AC2-86F1-5C10-8C07F3F3FD36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344733-6E57-B4C0-BF2C-D2F2694C669D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3E6F1FF-AA48-A9DC-C385-B58D202B69E4}"/>
              </a:ext>
            </a:extLst>
          </p:cNvPr>
          <p:cNvGraphicFramePr>
            <a:graphicFrameLocks noGrp="1"/>
          </p:cNvGraphicFramePr>
          <p:nvPr/>
        </p:nvGraphicFramePr>
        <p:xfrm>
          <a:off x="7153193" y="5956126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17.76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62.02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F46401D-9E38-971D-2C41-172E46445BFC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3CDC4F-AEE1-508A-6F63-41B5C74FBBF5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F7F3D-A81F-745D-CDB1-74BDD05078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045" y="1492161"/>
            <a:ext cx="5084691" cy="43703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3D3FC-7E9F-6096-F7C9-505FF06C6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8" y="1485774"/>
            <a:ext cx="5156037" cy="404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002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0F5118-A380-F37E-59B3-FA1F07DF0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39A7F-5AFD-6838-E496-183231121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(А)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C9D16-7FB8-3A95-C5A4-C782C0D60948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FB234B-400A-0CC0-9AD2-A29529A3EAC1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DC4AC4-81D7-45CB-0A90-0035967D1DD6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EDA950-D114-0443-68B7-7A3A2A950135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0 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D31A268-44CB-9BC7-BCD7-E2694A7AD93B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1FB9310-6073-7B6A-6ECF-98B59C578C3F}"/>
              </a:ext>
            </a:extLst>
          </p:cNvPr>
          <p:cNvSpPr txBox="1"/>
          <p:nvPr/>
        </p:nvSpPr>
        <p:spPr>
          <a:xfrm>
            <a:off x="7621929" y="5597576"/>
            <a:ext cx="2954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5.82цm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323074-962A-F9C3-CEB4-90EA8C68B3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464" y="1573869"/>
            <a:ext cx="3911600" cy="391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88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D3E959-B578-EFC4-43F9-354A282DF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09512-B2DC-10DE-DFD3-F91DDD1C71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(А)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275845-80A5-3B60-AE7A-82407CF0C53E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DF32FC-7913-4D91-08A3-6778BCF9FF83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3F9CB10-BFF5-4832-31E1-0AA40C1D8B10}"/>
              </a:ext>
            </a:extLst>
          </p:cNvPr>
          <p:cNvGraphicFramePr>
            <a:graphicFrameLocks noGrp="1"/>
          </p:cNvGraphicFramePr>
          <p:nvPr/>
        </p:nvGraphicFramePr>
        <p:xfrm>
          <a:off x="7153193" y="5956126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14.95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5.496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02BBC4C1-9C44-E9C9-EDEA-ACECF66ECD04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C9434D-A867-14F8-81D2-48833329A883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52D5B7-1B5B-D414-EE4F-D4AAE5DF0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55" y="1485772"/>
            <a:ext cx="5203699" cy="40481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21E745-90C4-6850-A736-FBAABC019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98" y="1485772"/>
            <a:ext cx="5137242" cy="43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10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07BC6B-4522-BFF8-CA74-92192F757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DBB18B-7300-7A76-29E6-5162E4A305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(А)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- 23ºC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403091-4C0B-0B52-8172-8E8523E823D8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0701FD-7D34-6242-140E-E3096F9E4969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FD1A26-1325-61A8-3291-AD82DB6AF36B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BC2E0A-7C17-8AEE-42E8-4020118FA767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44.24цm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BE1312-85F3-1D6F-3B18-CAAC16B597E4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1A38676-E03B-2116-9B9C-5D2729F10913}"/>
              </a:ext>
            </a:extLst>
          </p:cNvPr>
          <p:cNvSpPr txBox="1"/>
          <p:nvPr/>
        </p:nvSpPr>
        <p:spPr>
          <a:xfrm>
            <a:off x="7621929" y="5597576"/>
            <a:ext cx="3154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18.38цm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1D44B4-59FF-DF5A-928A-31F129203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55" y="1480003"/>
            <a:ext cx="4011561" cy="4071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919057-A521-631F-F8E5-1EB079A78C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84" y="1480003"/>
            <a:ext cx="3957236" cy="4071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66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35568-CAC4-062E-E202-2351DF53A7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1267" y="5668412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2800" b="1" dirty="0">
                <a:latin typeface="Carlito" panose="020F0502020204030204" pitchFamily="34" charset="0"/>
                <a:cs typeface="Carlito" panose="020F0502020204030204" pitchFamily="34" charset="0"/>
              </a:rPr>
              <a:t>(Б)</a:t>
            </a:r>
            <a:r>
              <a:rPr lang="en-US" sz="28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28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2800" b="1" dirty="0">
                <a:latin typeface="Carlito" panose="020F0502020204030204" pitchFamily="34" charset="0"/>
                <a:cs typeface="Carlito" panose="020F0502020204030204" pitchFamily="34" charset="0"/>
              </a:rPr>
              <a:t> – 23ºC – 4ºC – 10</a:t>
            </a:r>
            <a:r>
              <a:rPr lang="en-US" sz="28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28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28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28D5D7-DB42-34D3-0F2C-DAC86E1C13C6}"/>
              </a:ext>
            </a:extLst>
          </p:cNvPr>
          <p:cNvSpPr txBox="1"/>
          <p:nvPr/>
        </p:nvSpPr>
        <p:spPr>
          <a:xfrm>
            <a:off x="2649779" y="1105025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C0030B-F897-FC1B-77E5-9F9D90A9A8D6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AA58CC4E-BBF7-0F24-4EBA-666D570919C6}"/>
              </a:ext>
            </a:extLst>
          </p:cNvPr>
          <p:cNvGraphicFramePr>
            <a:graphicFrameLocks noGrp="1"/>
          </p:cNvGraphicFramePr>
          <p:nvPr/>
        </p:nvGraphicFramePr>
        <p:xfrm>
          <a:off x="7153194" y="5979880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28.04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16.91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23AF3B84-B431-63E5-314F-7FB1551CBD8C}"/>
              </a:ext>
            </a:extLst>
          </p:cNvPr>
          <p:cNvSpPr>
            <a:spLocks/>
          </p:cNvSpPr>
          <p:nvPr/>
        </p:nvSpPr>
        <p:spPr>
          <a:xfrm>
            <a:off x="6760599" y="1485774"/>
            <a:ext cx="4972220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1FE2122-80F5-B230-5FD1-D3178C12AB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600" y="1485774"/>
            <a:ext cx="4972220" cy="43767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5626D51-8863-02CE-27A7-B5C7FE8D13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7" y="1483253"/>
            <a:ext cx="5137241" cy="406775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E66AF26-F3FB-7DF1-1BA6-35F3BCF6EE11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1F99DFA-37B9-7C94-787B-3D46FD080C4D}"/>
              </a:ext>
            </a:extLst>
          </p:cNvPr>
          <p:cNvSpPr txBox="1">
            <a:spLocks/>
          </p:cNvSpPr>
          <p:nvPr/>
        </p:nvSpPr>
        <p:spPr>
          <a:xfrm>
            <a:off x="550222" y="267339"/>
            <a:ext cx="10909465" cy="77769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4400" b="1">
                <a:latin typeface="Carlito" panose="020F0502020204030204" pitchFamily="34" charset="0"/>
                <a:cs typeface="Carlito" panose="020F0502020204030204" pitchFamily="34" charset="0"/>
              </a:rPr>
              <a:t>(Б)</a:t>
            </a:r>
            <a:r>
              <a:rPr lang="en-US" sz="4400" b="1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>
                <a:latin typeface="Carlito" panose="020F0502020204030204" pitchFamily="34" charset="0"/>
                <a:cs typeface="Carlito" panose="020F0502020204030204" pitchFamily="34" charset="0"/>
              </a:rPr>
              <a:t> – 23ºC – 4ºC – 10</a:t>
            </a:r>
            <a:r>
              <a:rPr lang="en-US" sz="4400" b="1" baseline="3000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38642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D3475-3F95-60B8-F59D-54CFCE206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DCB48-4905-FEB7-A526-51BAB8CB4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(Б)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– 23ºC – 4ºC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E73965-0E2D-B3A6-4A99-0980E3E02B6D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094FB8-2AAB-B2B8-17DD-EDB2E62ADE0F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54D2625-4F84-2DAC-C48D-B7CCA241310E}"/>
              </a:ext>
            </a:extLst>
          </p:cNvPr>
          <p:cNvSpPr/>
          <p:nvPr/>
        </p:nvSpPr>
        <p:spPr>
          <a:xfrm>
            <a:off x="973394" y="1543249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C724B0-1985-02CD-9B3B-5A84EC3E7D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583" y="1604205"/>
            <a:ext cx="4011561" cy="40115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71F98AE-92FC-7C6B-E6BE-40F8632E0152}"/>
              </a:ext>
            </a:extLst>
          </p:cNvPr>
          <p:cNvSpPr txBox="1"/>
          <p:nvPr/>
        </p:nvSpPr>
        <p:spPr>
          <a:xfrm>
            <a:off x="1553497" y="5616726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</a:t>
            </a:r>
            <a:r>
              <a:rPr lang="en-US" b="1" dirty="0"/>
              <a:t>= 43.34цm</a:t>
            </a:r>
            <a:r>
              <a:rPr lang="en-US" b="1" baseline="30000" dirty="0"/>
              <a:t>2</a:t>
            </a:r>
            <a:endParaRPr lang="ru-RU" b="1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BD184A9-7E95-1F6E-F1D6-1D7088B7B46B}"/>
              </a:ext>
            </a:extLst>
          </p:cNvPr>
          <p:cNvSpPr/>
          <p:nvPr/>
        </p:nvSpPr>
        <p:spPr>
          <a:xfrm>
            <a:off x="7005484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0036FA2-EE88-A50D-7274-E673EAE25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673" y="1494114"/>
            <a:ext cx="4008372" cy="407155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D0C8559-63A5-EB6A-1C7E-9716D6199E4E}"/>
              </a:ext>
            </a:extLst>
          </p:cNvPr>
          <p:cNvSpPr txBox="1"/>
          <p:nvPr/>
        </p:nvSpPr>
        <p:spPr>
          <a:xfrm>
            <a:off x="7620000" y="558346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</a:t>
            </a:r>
            <a:r>
              <a:rPr lang="en-US" b="1" dirty="0"/>
              <a:t>= 39.68цm</a:t>
            </a:r>
            <a:r>
              <a:rPr lang="en-US" b="1" baseline="30000" dirty="0"/>
              <a:t>2</a:t>
            </a:r>
            <a:endParaRPr lang="ru-RU" b="1" baseline="30000" dirty="0"/>
          </a:p>
        </p:txBody>
      </p:sp>
    </p:spTree>
    <p:extLst>
      <p:ext uri="{BB962C8B-B14F-4D97-AF65-F5344CB8AC3E}">
        <p14:creationId xmlns:p14="http://schemas.microsoft.com/office/powerpoint/2010/main" val="741260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B7379-F667-9242-A097-0E9AA9DD7D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09C28-2499-06DA-58A5-3F55709231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(В)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- 4ºC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baseline="30000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B25506-395A-95D7-499B-F13BBCCA2FE3}"/>
              </a:ext>
            </a:extLst>
          </p:cNvPr>
          <p:cNvSpPr txBox="1"/>
          <p:nvPr/>
        </p:nvSpPr>
        <p:spPr>
          <a:xfrm>
            <a:off x="2138390" y="1122830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Original Image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549484A-0669-4ECF-10F0-863156303900}"/>
              </a:ext>
            </a:extLst>
          </p:cNvPr>
          <p:cNvSpPr txBox="1"/>
          <p:nvPr/>
        </p:nvSpPr>
        <p:spPr>
          <a:xfrm>
            <a:off x="8157048" y="1122830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/>
              <a:t>Gwyddion</a:t>
            </a:r>
            <a:r>
              <a:rPr lang="en-US" b="1" dirty="0"/>
              <a:t> Mask</a:t>
            </a:r>
            <a:endParaRPr lang="ru-RU" b="1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858CF6C-8F4E-89DC-705E-ACF50E461C4D}"/>
              </a:ext>
            </a:extLst>
          </p:cNvPr>
          <p:cNvGraphicFramePr>
            <a:graphicFrameLocks noGrp="1"/>
          </p:cNvGraphicFramePr>
          <p:nvPr/>
        </p:nvGraphicFramePr>
        <p:xfrm>
          <a:off x="7153193" y="5956126"/>
          <a:ext cx="4187029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20242">
                  <a:extLst>
                    <a:ext uri="{9D8B030D-6E8A-4147-A177-3AD203B41FA5}">
                      <a16:colId xmlns:a16="http://schemas.microsoft.com/office/drawing/2014/main" val="3946031210"/>
                    </a:ext>
                  </a:extLst>
                </a:gridCol>
                <a:gridCol w="1266787">
                  <a:extLst>
                    <a:ext uri="{9D8B030D-6E8A-4147-A177-3AD203B41FA5}">
                      <a16:colId xmlns:a16="http://schemas.microsoft.com/office/drawing/2014/main" val="10099326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Masked %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21.60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8087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Mask Height Value (</a:t>
                      </a:r>
                      <a:r>
                        <a:rPr lang="en-US" b="1" dirty="0" err="1">
                          <a:solidFill>
                            <a:schemeClr val="tx1"/>
                          </a:solidFill>
                        </a:rPr>
                        <a:t>цm</a:t>
                      </a: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5.04</a:t>
                      </a:r>
                      <a:endParaRPr lang="ru-RU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30131845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CA48BAC0-BD5C-1995-47A4-F46F57189B9D}"/>
              </a:ext>
            </a:extLst>
          </p:cNvPr>
          <p:cNvSpPr>
            <a:spLocks/>
          </p:cNvSpPr>
          <p:nvPr/>
        </p:nvSpPr>
        <p:spPr>
          <a:xfrm>
            <a:off x="6760598" y="1485774"/>
            <a:ext cx="5137241" cy="4376701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4A82B62-2302-52CD-CBFF-7D5AC9C3CEA1}"/>
              </a:ext>
            </a:extLst>
          </p:cNvPr>
          <p:cNvSpPr>
            <a:spLocks/>
          </p:cNvSpPr>
          <p:nvPr/>
        </p:nvSpPr>
        <p:spPr>
          <a:xfrm>
            <a:off x="741939" y="1485774"/>
            <a:ext cx="5137241" cy="4048128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1C76106-07AF-DEAF-AEA6-2A19493D2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9" y="1504638"/>
            <a:ext cx="5137241" cy="39964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36C9749-D21D-FBA8-487F-9EFB73C9B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97" y="1485774"/>
            <a:ext cx="5137242" cy="437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922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3635F-2153-CE89-ED52-B4C079B5B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D1748-D4C4-52EA-7E73-86BECE2BB1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222" y="267339"/>
            <a:ext cx="10909465" cy="777690"/>
          </a:xfrm>
        </p:spPr>
        <p:txBody>
          <a:bodyPr>
            <a:noAutofit/>
          </a:bodyPr>
          <a:lstStyle/>
          <a:p>
            <a:pPr algn="l"/>
            <a:r>
              <a:rPr lang="ru-RU" sz="4400" b="1" dirty="0">
                <a:latin typeface="Carlito" panose="020F0502020204030204" pitchFamily="34" charset="0"/>
                <a:cs typeface="Carlito" panose="020F0502020204030204" pitchFamily="34" charset="0"/>
              </a:rPr>
              <a:t>(В)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- 156 – CHCl</a:t>
            </a:r>
            <a:r>
              <a:rPr lang="en-US" sz="4400" b="1" baseline="-25000" dirty="0">
                <a:latin typeface="Carlito" panose="020F0502020204030204" pitchFamily="34" charset="0"/>
                <a:cs typeface="Carlito" panose="020F0502020204030204" pitchFamily="34" charset="0"/>
              </a:rPr>
              <a:t>3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 - 4ºC – 23ºC – 10</a:t>
            </a:r>
            <a:r>
              <a:rPr lang="en-US" sz="4400" b="1" baseline="30000" dirty="0">
                <a:latin typeface="Carlito" panose="020F0502020204030204" pitchFamily="34" charset="0"/>
                <a:cs typeface="Carlito" panose="020F0502020204030204" pitchFamily="34" charset="0"/>
              </a:rPr>
              <a:t>-4</a:t>
            </a:r>
            <a:r>
              <a:rPr lang="en-US" sz="4400" b="1" dirty="0">
                <a:latin typeface="Carlito" panose="020F0502020204030204" pitchFamily="34" charset="0"/>
                <a:cs typeface="Carlito" panose="020F0502020204030204" pitchFamily="34" charset="0"/>
              </a:rPr>
              <a:t>M</a:t>
            </a:r>
            <a:endParaRPr lang="ru-RU" sz="4400" b="1" dirty="0">
              <a:latin typeface="Carlito" panose="020F0502020204030204" pitchFamily="34" charset="0"/>
              <a:cs typeface="Carlito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84A18B-5535-998F-283C-DEE0A740913E}"/>
              </a:ext>
            </a:extLst>
          </p:cNvPr>
          <p:cNvSpPr txBox="1"/>
          <p:nvPr/>
        </p:nvSpPr>
        <p:spPr>
          <a:xfrm>
            <a:off x="1755044" y="1124783"/>
            <a:ext cx="2179320" cy="3782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Spheres</a:t>
            </a:r>
            <a:endParaRPr lang="ru-RU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CA52395-76E5-3AD6-2879-C8B3F466B8C6}"/>
              </a:ext>
            </a:extLst>
          </p:cNvPr>
          <p:cNvSpPr txBox="1"/>
          <p:nvPr/>
        </p:nvSpPr>
        <p:spPr>
          <a:xfrm>
            <a:off x="8009564" y="1124783"/>
            <a:ext cx="21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Substance</a:t>
            </a:r>
            <a:endParaRPr lang="ru-RU" b="1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CE9C146-1AD1-F163-FE66-1901B51C4530}"/>
              </a:ext>
            </a:extLst>
          </p:cNvPr>
          <p:cNvSpPr/>
          <p:nvPr/>
        </p:nvSpPr>
        <p:spPr>
          <a:xfrm>
            <a:off x="1174955" y="1503011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35D670-6292-1A28-C012-0673E62735B4}"/>
              </a:ext>
            </a:extLst>
          </p:cNvPr>
          <p:cNvSpPr txBox="1"/>
          <p:nvPr/>
        </p:nvSpPr>
        <p:spPr>
          <a:xfrm>
            <a:off x="1784554" y="5597576"/>
            <a:ext cx="2792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Spheres = 12.25цm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303EB29-24A0-DCEF-19B8-92BDE769B658}"/>
              </a:ext>
            </a:extLst>
          </p:cNvPr>
          <p:cNvSpPr/>
          <p:nvPr/>
        </p:nvSpPr>
        <p:spPr>
          <a:xfrm>
            <a:off x="7005484" y="1494115"/>
            <a:ext cx="4011561" cy="407155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744397-8A59-6C33-CAF6-AA737D96C1BE}"/>
              </a:ext>
            </a:extLst>
          </p:cNvPr>
          <p:cNvSpPr txBox="1"/>
          <p:nvPr/>
        </p:nvSpPr>
        <p:spPr>
          <a:xfrm>
            <a:off x="7621928" y="5597576"/>
            <a:ext cx="3272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Area of Substrate = 9.79цm</a:t>
            </a:r>
            <a:r>
              <a:rPr lang="en-US" baseline="30000" dirty="0"/>
              <a:t>2</a:t>
            </a:r>
            <a:endParaRPr lang="ru-RU" baseline="30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89A1B4-C156-7445-D175-9A7271C3D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484" y="1494115"/>
            <a:ext cx="4071557" cy="40715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532898-C4CF-84A8-67BB-5DF1D287D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698" y="1494115"/>
            <a:ext cx="4039598" cy="4071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842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1017</Words>
  <Application>Microsoft Office PowerPoint</Application>
  <PresentationFormat>Widescreen</PresentationFormat>
  <Paragraphs>241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Arial</vt:lpstr>
      <vt:lpstr>Calibri</vt:lpstr>
      <vt:lpstr>Calibri Light</vt:lpstr>
      <vt:lpstr>Carlito</vt:lpstr>
      <vt:lpstr>Office Theme</vt:lpstr>
      <vt:lpstr>PowerPoint Presentation</vt:lpstr>
      <vt:lpstr>Interpretation Example</vt:lpstr>
      <vt:lpstr>Area of Spheres, Substance &amp; Substrate - Summarized</vt:lpstr>
      <vt:lpstr>(А)- 156 – CHCl3 - 23ºC – 23ºC – 10-4M</vt:lpstr>
      <vt:lpstr>(А)- 156 – CHCl3 - 23ºC – 23ºC – 10-4M</vt:lpstr>
      <vt:lpstr>(Б)- 156 – CHCl3 – 23ºC – 4ºC – 10-4M</vt:lpstr>
      <vt:lpstr>(Б)- 156 – CHCl3 – 23ºC – 4ºC – 10-4M</vt:lpstr>
      <vt:lpstr>(В)- 156 – CHCl3 - 4ºC – 23ºC – 10-4M</vt:lpstr>
      <vt:lpstr>(В)- 156 – CHCl3 - 4ºC – 23ºC – 10-4M</vt:lpstr>
      <vt:lpstr>(Г)- 156 – CHCl3 - 23ºC – 23ºC – 10-5M</vt:lpstr>
      <vt:lpstr>(Г)- 156 – CHCl3 - 23ºC – 23ºC – 10-5M</vt:lpstr>
      <vt:lpstr>(Д)- 156 – CHCl3+H2O - 23ºC – 23ºC – 10-4M</vt:lpstr>
      <vt:lpstr>(Д)- 156 – CHCl3+H2O - 23ºC – 23ºC – 10-4M</vt:lpstr>
      <vt:lpstr>(Е)- 156 – CHCl3+H2O - 23ºC – 23ºC – 10-5M</vt:lpstr>
      <vt:lpstr>(Е)- 156 – CHCl3+H2O - 23ºC – 23ºC – 10-5M</vt:lpstr>
      <vt:lpstr>(Ж)- 156 – Toluene - 23ºC – 4ºC – 10-4M</vt:lpstr>
      <vt:lpstr>(Ж)- 156 – Toluene - 23ºC – 4ºC – 10-4M</vt:lpstr>
      <vt:lpstr>(З)- 156 – Toluene - 23ºC – 23ºC – 10-5M</vt:lpstr>
      <vt:lpstr>(З)- 156 – Toluene - 23ºC – 23ºC – 10-5M</vt:lpstr>
      <vt:lpstr>(И)- 159 – CHCl3 - 23ºC – 23ºC – 10-4M</vt:lpstr>
      <vt:lpstr>(И)- 159 – CHCl3 - 23ºC – 23ºC – 10-4M</vt:lpstr>
      <vt:lpstr>(К)- 159 – CHCl3 - 23ºC – 23ºC – 10-5M</vt:lpstr>
      <vt:lpstr>(К)- 159 – CHCl3 - 23ºC – 23ºC – 10-5M</vt:lpstr>
      <vt:lpstr>(Л)- 159 – Toluene - 23ºC – 23ºC – 10-4M</vt:lpstr>
      <vt:lpstr>(Л)- 159 – Toluene - 23ºC – 23ºC – 10-4M</vt:lpstr>
      <vt:lpstr>(М)- 159 – Toluene - 23ºC – 23ºC – 10-5M</vt:lpstr>
      <vt:lpstr>(А)- 156 – CHCl3 - 23ºC – 23ºC – 10-4M</vt:lpstr>
      <vt:lpstr>(Н)- 159 – CHCl3 - 23ºC - 4ºC – 10-4</vt:lpstr>
      <vt:lpstr>(А)- 156 – CHCl3 - 23ºC – 23ºC – 10-4M</vt:lpstr>
      <vt:lpstr>(О)- 159 – CHCl3 - 4ºC – 23ºC – 10-4M</vt:lpstr>
      <vt:lpstr>(А)- 156 – CHCl3 - 23ºC – 23ºC – 10-4M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Skorb</dc:creator>
  <cp:lastModifiedBy>Skorb</cp:lastModifiedBy>
  <cp:revision>40</cp:revision>
  <dcterms:created xsi:type="dcterms:W3CDTF">2024-11-13T13:33:08Z</dcterms:created>
  <dcterms:modified xsi:type="dcterms:W3CDTF">2024-11-14T00:29:17Z</dcterms:modified>
</cp:coreProperties>
</file>